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3" r:id="rId4"/>
    <p:sldId id="285" r:id="rId5"/>
    <p:sldId id="261" r:id="rId6"/>
    <p:sldId id="284" r:id="rId7"/>
    <p:sldId id="288" r:id="rId8"/>
    <p:sldId id="286" r:id="rId9"/>
    <p:sldId id="287" r:id="rId10"/>
    <p:sldId id="258" r:id="rId11"/>
    <p:sldId id="281" r:id="rId12"/>
    <p:sldId id="282" r:id="rId13"/>
    <p:sldId id="276" r:id="rId14"/>
    <p:sldId id="277" r:id="rId15"/>
    <p:sldId id="280" r:id="rId16"/>
    <p:sldId id="268" r:id="rId17"/>
    <p:sldId id="269" r:id="rId18"/>
    <p:sldId id="270" r:id="rId19"/>
    <p:sldId id="271" r:id="rId20"/>
    <p:sldId id="272" r:id="rId21"/>
    <p:sldId id="273" r:id="rId22"/>
    <p:sldId id="274" r:id="rId23"/>
    <p:sldId id="275" r:id="rId24"/>
    <p:sldId id="259" r:id="rId25"/>
    <p:sldId id="260" r:id="rId26"/>
    <p:sldId id="289" r:id="rId27"/>
    <p:sldId id="290" r:id="rId28"/>
    <p:sldId id="262" r:id="rId29"/>
    <p:sldId id="263" r:id="rId30"/>
    <p:sldId id="264" r:id="rId31"/>
    <p:sldId id="265" r:id="rId32"/>
    <p:sldId id="266" r:id="rId33"/>
    <p:sldId id="267" r:id="rId34"/>
    <p:sldId id="279" r:id="rId35"/>
    <p:sldId id="27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52400" y="0"/>
            <a:ext cx="9296400" cy="685799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278563"/>
          </a:xfrm>
        </p:spPr>
        <p:txBody>
          <a:bodyPr>
            <a:normAutofit fontScale="92500"/>
          </a:bodyPr>
          <a:lstStyle/>
          <a:p>
            <a:r>
              <a:rPr lang="en-IN" dirty="0"/>
              <a:t>The streaming multiprocessors (SMs) are the part of the GPU that runs our CUDA kernels. Each SM contains the following.</a:t>
            </a:r>
          </a:p>
          <a:p>
            <a:r>
              <a:rPr lang="en-IN" dirty="0"/>
              <a:t>Thousands of registers that can be partitioned among threads of execution</a:t>
            </a:r>
          </a:p>
          <a:p>
            <a:r>
              <a:rPr lang="en-IN" dirty="0"/>
              <a:t>Several caches:</a:t>
            </a:r>
          </a:p>
          <a:p>
            <a:pPr lvl="1"/>
            <a:r>
              <a:rPr lang="en-IN" dirty="0"/>
              <a:t>– </a:t>
            </a:r>
            <a:r>
              <a:rPr lang="en-IN" i="1" dirty="0"/>
              <a:t>Shared memory</a:t>
            </a:r>
            <a:r>
              <a:rPr lang="en-IN" dirty="0"/>
              <a:t> for fast data interchange between threads</a:t>
            </a:r>
          </a:p>
          <a:p>
            <a:pPr lvl="1"/>
            <a:r>
              <a:rPr lang="en-IN" dirty="0"/>
              <a:t>– </a:t>
            </a:r>
            <a:r>
              <a:rPr lang="en-IN" i="1" dirty="0"/>
              <a:t>Constant cache</a:t>
            </a:r>
            <a:r>
              <a:rPr lang="en-IN" dirty="0"/>
              <a:t> for fast broadcast of reads from constant memory</a:t>
            </a:r>
          </a:p>
          <a:p>
            <a:pPr lvl="1"/>
            <a:r>
              <a:rPr lang="en-IN" dirty="0"/>
              <a:t>– </a:t>
            </a:r>
            <a:r>
              <a:rPr lang="en-IN" i="1" dirty="0"/>
              <a:t>Texture cache</a:t>
            </a:r>
            <a:r>
              <a:rPr lang="en-IN" dirty="0"/>
              <a:t> to aggregate bandwidth from texture memory</a:t>
            </a:r>
          </a:p>
          <a:p>
            <a:pPr lvl="1"/>
            <a:r>
              <a:rPr lang="en-IN" dirty="0"/>
              <a:t>– </a:t>
            </a:r>
            <a:r>
              <a:rPr lang="en-IN" i="1" dirty="0"/>
              <a:t>L1 cache</a:t>
            </a:r>
            <a:r>
              <a:rPr lang="en-IN" dirty="0"/>
              <a:t> to reduce latency to local or global memory</a:t>
            </a:r>
          </a:p>
          <a:p>
            <a:endParaRPr lang="en-US" dirty="0"/>
          </a:p>
        </p:txBody>
      </p:sp>
    </p:spTree>
    <p:extLst>
      <p:ext uri="{BB962C8B-B14F-4D97-AF65-F5344CB8AC3E}">
        <p14:creationId xmlns:p14="http://schemas.microsoft.com/office/powerpoint/2010/main" val="67837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a:t>Constant memory resides in device memory, but it is backed by a different, read-only cache that is optimized to broadcast the results of read requests to threads that all reference the same memory location.</a:t>
            </a:r>
            <a:endParaRPr lang="en-US"/>
          </a:p>
        </p:txBody>
      </p:sp>
    </p:spTree>
    <p:extLst>
      <p:ext uri="{BB962C8B-B14F-4D97-AF65-F5344CB8AC3E}">
        <p14:creationId xmlns:p14="http://schemas.microsoft.com/office/powerpoint/2010/main" val="1811953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678363"/>
          </a:xfrm>
        </p:spPr>
        <p:txBody>
          <a:bodyPr/>
          <a:lstStyle/>
          <a:p>
            <a:pPr algn="just"/>
            <a:r>
              <a:rPr lang="en-IN" dirty="0"/>
              <a:t>Stream processors belong to a new class of architectures that are compute intensive, and achieve high performance by reducing dynamic control, and providing a large number of programmable functional units.</a:t>
            </a:r>
          </a:p>
          <a:p>
            <a:pPr algn="just"/>
            <a:r>
              <a:rPr lang="en-IN" dirty="0"/>
              <a:t> The main architectural components of a stream processor are shown in Fig. 2. Stream processors are specifically designed for the stream execution </a:t>
            </a:r>
            <a:endParaRPr lang="en-US" dirty="0"/>
          </a:p>
        </p:txBody>
      </p:sp>
      <p:sp>
        <p:nvSpPr>
          <p:cNvPr id="4" name="Rectangle 3"/>
          <p:cNvSpPr/>
          <p:nvPr/>
        </p:nvSpPr>
        <p:spPr>
          <a:xfrm>
            <a:off x="228599" y="1"/>
            <a:ext cx="9056077" cy="369332"/>
          </a:xfrm>
          <a:prstGeom prst="rect">
            <a:avLst/>
          </a:prstGeom>
        </p:spPr>
        <p:txBody>
          <a:bodyPr wrap="square">
            <a:spAutoFit/>
          </a:bodyPr>
          <a:lstStyle/>
          <a:p>
            <a:r>
              <a:rPr lang="en-IN" dirty="0"/>
              <a:t>Stream: For data movement between kernels. All data are expressed in the form of streams.</a:t>
            </a:r>
            <a:endParaRPr lang="en-US" dirty="0"/>
          </a:p>
        </p:txBody>
      </p:sp>
    </p:spTree>
    <p:extLst>
      <p:ext uri="{BB962C8B-B14F-4D97-AF65-F5344CB8AC3E}">
        <p14:creationId xmlns:p14="http://schemas.microsoft.com/office/powerpoint/2010/main" val="1226935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686800" cy="5973763"/>
          </a:xfrm>
        </p:spPr>
        <p:txBody>
          <a:bodyPr>
            <a:normAutofit/>
          </a:bodyPr>
          <a:lstStyle/>
          <a:p>
            <a:pPr algn="just"/>
            <a:r>
              <a:rPr lang="en-IN" dirty="0"/>
              <a:t>Stream processors are specifically designed for the stream execution , in which applications have large amounts of explicit parallel computation, structured and predictable control, and memory accesses that can be performed at a coarse granularity.</a:t>
            </a:r>
          </a:p>
          <a:p>
            <a:pPr algn="just"/>
            <a:r>
              <a:rPr lang="en-IN" dirty="0"/>
              <a:t> Hence, their architecture also takes into account the concurrency and communication levels defined by the stream programming model in order to maintain high locality and parallelism levels.</a:t>
            </a:r>
            <a:endParaRPr lang="en-US" dirty="0"/>
          </a:p>
        </p:txBody>
      </p:sp>
    </p:spTree>
    <p:extLst>
      <p:ext uri="{BB962C8B-B14F-4D97-AF65-F5344CB8AC3E}">
        <p14:creationId xmlns:p14="http://schemas.microsoft.com/office/powerpoint/2010/main" val="418644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pPr algn="just"/>
            <a:r>
              <a:rPr lang="en-IN" dirty="0"/>
              <a:t>A </a:t>
            </a:r>
            <a:r>
              <a:rPr lang="en-IN" b="1" dirty="0"/>
              <a:t>texture</a:t>
            </a:r>
            <a:r>
              <a:rPr lang="en-IN" dirty="0"/>
              <a:t> mapping unit (TMU) is a component in modern graphics processing units (</a:t>
            </a:r>
            <a:r>
              <a:rPr lang="en-IN" b="1" dirty="0"/>
              <a:t>GPUs</a:t>
            </a:r>
            <a:r>
              <a:rPr lang="en-IN" dirty="0"/>
              <a:t>). Historically it was a separate physical processor. A TMU is able to rotate, resize, and distort a bitmap image (performing </a:t>
            </a:r>
            <a:r>
              <a:rPr lang="en-IN" b="1" dirty="0"/>
              <a:t>texture</a:t>
            </a:r>
            <a:r>
              <a:rPr lang="en-IN" dirty="0"/>
              <a:t> sampling), to be placed onto an arbitrary plane of a given 3D model as a </a:t>
            </a:r>
            <a:r>
              <a:rPr lang="en-IN" b="1" dirty="0"/>
              <a:t>texture</a:t>
            </a:r>
            <a:r>
              <a:rPr lang="en-IN" dirty="0"/>
              <a:t>.</a:t>
            </a:r>
          </a:p>
          <a:p>
            <a:pPr algn="just"/>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846" y="3702605"/>
            <a:ext cx="3506445" cy="283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244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63" y="1562100"/>
            <a:ext cx="875347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66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488" y="1171575"/>
            <a:ext cx="8963025"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58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738" y="942975"/>
            <a:ext cx="8772525"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70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4875"/>
            <a:ext cx="942975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647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0"/>
            <a:ext cx="3257550" cy="3429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0" y="838200"/>
            <a:ext cx="9143999" cy="60198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775" y="804863"/>
            <a:ext cx="817245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6848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6338" y="928688"/>
            <a:ext cx="6791325"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166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63" y="1019175"/>
            <a:ext cx="78390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553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388" y="766763"/>
            <a:ext cx="827722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7793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CPU/GPU : memory bandwidth CPU-GPU link, </a:t>
            </a:r>
            <a:r>
              <a:rPr lang="en-US" dirty="0" err="1"/>
              <a:t>Pci</a:t>
            </a:r>
            <a:r>
              <a:rPr lang="en-US" dirty="0"/>
              <a:t>-express bus x16, Gen2 : BP = 16∗2∗250MBytes/s = 8 </a:t>
            </a:r>
            <a:r>
              <a:rPr lang="en-US" dirty="0" err="1"/>
              <a:t>GBytes</a:t>
            </a:r>
            <a:r>
              <a:rPr lang="en-US" dirty="0"/>
              <a:t>/s CPU-local : DDR memory (f = 266MHz) BP= 266∗106 *4 (</a:t>
            </a:r>
            <a:r>
              <a:rPr lang="en-US" dirty="0" err="1"/>
              <a:t>transferts</a:t>
            </a:r>
            <a:r>
              <a:rPr lang="en-US" dirty="0"/>
              <a:t>/cycle) * 8 (bytes) = 8.5 </a:t>
            </a:r>
            <a:r>
              <a:rPr lang="en-US" dirty="0" err="1"/>
              <a:t>GBytes</a:t>
            </a:r>
            <a:r>
              <a:rPr lang="en-US" dirty="0"/>
              <a:t>/s GPU-local (carte GTX280) : 512-bit bus, </a:t>
            </a:r>
            <a:r>
              <a:rPr lang="en-US" dirty="0" err="1"/>
              <a:t>DDR@f</a:t>
            </a:r>
            <a:r>
              <a:rPr lang="en-US" dirty="0"/>
              <a:t> = 1100MHz, BP= 2∗1100∗106 (</a:t>
            </a:r>
            <a:r>
              <a:rPr lang="en-US" dirty="0" err="1"/>
              <a:t>transferts</a:t>
            </a:r>
            <a:r>
              <a:rPr lang="en-US" dirty="0"/>
              <a:t>/s) * 512/8 (bytes/</a:t>
            </a:r>
            <a:r>
              <a:rPr lang="en-US" dirty="0" err="1"/>
              <a:t>transfert</a:t>
            </a:r>
            <a:r>
              <a:rPr lang="en-US" dirty="0"/>
              <a:t>)= 140 </a:t>
            </a:r>
            <a:r>
              <a:rPr lang="en-US" dirty="0" err="1"/>
              <a:t>GBytes</a:t>
            </a:r>
            <a:r>
              <a:rPr lang="en-US" dirty="0"/>
              <a:t>/s</a:t>
            </a:r>
          </a:p>
        </p:txBody>
      </p:sp>
    </p:spTree>
    <p:extLst>
      <p:ext uri="{BB962C8B-B14F-4D97-AF65-F5344CB8AC3E}">
        <p14:creationId xmlns:p14="http://schemas.microsoft.com/office/powerpoint/2010/main" val="2283159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9916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590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0" y="0"/>
            <a:ext cx="8991600"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9143999" cy="670559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304800" y="0"/>
            <a:ext cx="8839200" cy="65532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228600" y="0"/>
            <a:ext cx="8915400" cy="6629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001643"/>
          </a:xfrm>
          <a:prstGeom prst="rect">
            <a:avLst/>
          </a:prstGeom>
        </p:spPr>
        <p:txBody>
          <a:bodyPr wrap="square">
            <a:spAutoFit/>
          </a:bodyPr>
          <a:lstStyle/>
          <a:p>
            <a:pPr algn="just"/>
            <a:r>
              <a:rPr lang="en-IN" sz="3200" dirty="0"/>
              <a:t>Driven by the billion-dollar market of game development with ever increasing performance demands, GPUs have evolved into a massively parallel compute engine. Because of the high performance demands the architecture of a GPU is drastically different from that of a CPU, transistors are used for computational units instead of caches and branch prediction and their architecture is optimized for high throughput instead of low latency [2]. Moreover, GPU performance doubles every six months [5] in contrast to the CPU performance which doubles every 18 months</a:t>
            </a:r>
            <a:endParaRPr lang="en-US" sz="3200" dirty="0"/>
          </a:p>
        </p:txBody>
      </p:sp>
    </p:spTree>
    <p:extLst>
      <p:ext uri="{BB962C8B-B14F-4D97-AF65-F5344CB8AC3E}">
        <p14:creationId xmlns:p14="http://schemas.microsoft.com/office/powerpoint/2010/main" val="312010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9653"/>
            <a:ext cx="9144000" cy="6186309"/>
          </a:xfrm>
          <a:prstGeom prst="rect">
            <a:avLst/>
          </a:prstGeom>
        </p:spPr>
        <p:txBody>
          <a:bodyPr wrap="square">
            <a:spAutoFit/>
          </a:bodyPr>
          <a:lstStyle/>
          <a:p>
            <a:pPr algn="just"/>
            <a:r>
              <a:rPr lang="en-IN" sz="3600" dirty="0"/>
              <a:t>Consequently GPUs offer order(s) of magnitude greater performance and are widely considered as the computational engine for the future. Since early 2002-2003 there has been a massive interest in utilizing GPUs for general purpose computing applications under the term General Purpose computing on GPU (GPGPU). This shift was primarily motivated by the evolution of the GPU from just a hardwired implementation for 3D graphics rendering, into a flexible and programmable computing engine. </a:t>
            </a:r>
            <a:endParaRPr lang="en-US" sz="3600" dirty="0"/>
          </a:p>
        </p:txBody>
      </p:sp>
    </p:spTree>
    <p:extLst>
      <p:ext uri="{BB962C8B-B14F-4D97-AF65-F5344CB8AC3E}">
        <p14:creationId xmlns:p14="http://schemas.microsoft.com/office/powerpoint/2010/main" val="3361117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0" y="0"/>
            <a:ext cx="9144000" cy="6629399"/>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228600" y="0"/>
            <a:ext cx="8915400"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457200" y="0"/>
            <a:ext cx="8458200" cy="6858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133600"/>
            <a:ext cx="8915400" cy="4495800"/>
          </a:xfrm>
        </p:spPr>
        <p:txBody>
          <a:bodyPr>
            <a:normAutofit fontScale="92500" lnSpcReduction="20000"/>
          </a:bodyPr>
          <a:lstStyle/>
          <a:p>
            <a:pPr algn="just"/>
            <a:r>
              <a:rPr lang="en-US" dirty="0"/>
              <a:t>A GPU contains two or more Streaming Multiprocessors (SM) depending upon the compute </a:t>
            </a:r>
            <a:r>
              <a:rPr lang="en-US" dirty="0" err="1"/>
              <a:t>capablity</a:t>
            </a:r>
            <a:r>
              <a:rPr lang="en-US" dirty="0"/>
              <a:t> value.</a:t>
            </a:r>
          </a:p>
          <a:p>
            <a:pPr algn="just"/>
            <a:r>
              <a:rPr lang="en-US" dirty="0"/>
              <a:t>Each SM consists of Streaming Processors (SP) which are actually responsible for the execution of instructions.</a:t>
            </a:r>
          </a:p>
          <a:p>
            <a:r>
              <a:rPr lang="en-US" dirty="0"/>
              <a:t>Each block is processed by SP in form of warps (32 threads).</a:t>
            </a:r>
          </a:p>
          <a:p>
            <a:r>
              <a:rPr lang="en-US" dirty="0"/>
              <a:t>Each block has access to a shared memory. A different block cannot access the data of some other block's shared memory.</a:t>
            </a:r>
          </a:p>
          <a:p>
            <a:endParaRPr lang="en-US" dirty="0"/>
          </a:p>
        </p:txBody>
      </p:sp>
      <p:sp>
        <p:nvSpPr>
          <p:cNvPr id="4" name="Rectangle 3"/>
          <p:cNvSpPr/>
          <p:nvPr/>
        </p:nvSpPr>
        <p:spPr>
          <a:xfrm>
            <a:off x="0" y="0"/>
            <a:ext cx="8458200" cy="1938992"/>
          </a:xfrm>
          <a:prstGeom prst="rect">
            <a:avLst/>
          </a:prstGeom>
        </p:spPr>
        <p:txBody>
          <a:bodyPr wrap="square">
            <a:spAutoFit/>
          </a:bodyPr>
          <a:lstStyle/>
          <a:p>
            <a:pPr algn="just"/>
            <a:r>
              <a:rPr lang="en-US" sz="2400" dirty="0">
                <a:latin typeface="Times New Roman" pitchFamily="18" charset="0"/>
                <a:cs typeface="Times New Roman" pitchFamily="18" charset="0"/>
              </a:rPr>
              <a:t>The </a:t>
            </a:r>
            <a:r>
              <a:rPr lang="en-US" sz="2400" b="1" dirty="0">
                <a:latin typeface="Times New Roman" pitchFamily="18" charset="0"/>
                <a:cs typeface="Times New Roman" pitchFamily="18" charset="0"/>
              </a:rPr>
              <a:t>streaming multiprocessors</a:t>
            </a:r>
            <a:r>
              <a:rPr lang="en-US" sz="2400" dirty="0">
                <a:latin typeface="Times New Roman" pitchFamily="18" charset="0"/>
                <a:cs typeface="Times New Roman" pitchFamily="18" charset="0"/>
              </a:rPr>
              <a:t> (SMs) are the part of the GPU that runs our CUDA kernels. Each SM contains the following. Thousands of registers that can be partitioned among threads of execution. Several caches: – Shared memory for fast data interchange between threads.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0" y="0"/>
            <a:ext cx="9143999" cy="6629399"/>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Grp="1" noChangeAspect="1" noChangeArrowheads="1"/>
          </p:cNvPicPr>
          <p:nvPr>
            <p:ph idx="1"/>
          </p:nvPr>
        </p:nvPicPr>
        <p:blipFill>
          <a:blip r:embed="rId2" cstate="print"/>
          <a:srcRect/>
          <a:stretch>
            <a:fillRect/>
          </a:stretch>
        </p:blipFill>
        <p:spPr bwMode="auto">
          <a:xfrm>
            <a:off x="0" y="0"/>
            <a:ext cx="9144000" cy="4844256"/>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615</Words>
  <Application>Microsoft Office PowerPoint</Application>
  <PresentationFormat>On-screen Show (4:3)</PresentationFormat>
  <Paragraphs>22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suresh</dc:creator>
  <cp:lastModifiedBy>suresh</cp:lastModifiedBy>
  <cp:revision>28</cp:revision>
  <dcterms:created xsi:type="dcterms:W3CDTF">2006-08-16T00:00:00Z</dcterms:created>
  <dcterms:modified xsi:type="dcterms:W3CDTF">2020-02-01T15:46:01Z</dcterms:modified>
</cp:coreProperties>
</file>